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17" r:id="rId4"/>
    <p:sldId id="321" r:id="rId5"/>
    <p:sldId id="322" r:id="rId6"/>
    <p:sldId id="323" r:id="rId7"/>
    <p:sldId id="325" r:id="rId8"/>
    <p:sldId id="326" r:id="rId9"/>
    <p:sldId id="258" r:id="rId10"/>
    <p:sldId id="281" r:id="rId11"/>
    <p:sldId id="282" r:id="rId12"/>
    <p:sldId id="293" r:id="rId13"/>
    <p:sldId id="309" r:id="rId14"/>
    <p:sldId id="267" r:id="rId15"/>
    <p:sldId id="273" r:id="rId16"/>
    <p:sldId id="259" r:id="rId17"/>
    <p:sldId id="276" r:id="rId18"/>
    <p:sldId id="305" r:id="rId19"/>
    <p:sldId id="306" r:id="rId20"/>
    <p:sldId id="310" r:id="rId21"/>
    <p:sldId id="313" r:id="rId22"/>
    <p:sldId id="266" r:id="rId23"/>
    <p:sldId id="260" r:id="rId24"/>
    <p:sldId id="270" r:id="rId25"/>
    <p:sldId id="268" r:id="rId26"/>
    <p:sldId id="274" r:id="rId27"/>
    <p:sldId id="275" r:id="rId28"/>
    <p:sldId id="308" r:id="rId29"/>
    <p:sldId id="307" r:id="rId30"/>
    <p:sldId id="312" r:id="rId31"/>
    <p:sldId id="264" r:id="rId32"/>
    <p:sldId id="261" r:id="rId33"/>
    <p:sldId id="271" r:id="rId34"/>
    <p:sldId id="272" r:id="rId35"/>
    <p:sldId id="277" r:id="rId36"/>
    <p:sldId id="278" r:id="rId37"/>
    <p:sldId id="289" r:id="rId38"/>
    <p:sldId id="291" r:id="rId39"/>
    <p:sldId id="297" r:id="rId40"/>
    <p:sldId id="314" r:id="rId41"/>
    <p:sldId id="315" r:id="rId42"/>
    <p:sldId id="299" r:id="rId43"/>
    <p:sldId id="334" r:id="rId44"/>
    <p:sldId id="302" r:id="rId45"/>
    <p:sldId id="304" r:id="rId46"/>
    <p:sldId id="301" r:id="rId47"/>
    <p:sldId id="335" r:id="rId48"/>
    <p:sldId id="265" r:id="rId49"/>
    <p:sldId id="262" r:id="rId50"/>
    <p:sldId id="269" r:id="rId51"/>
    <p:sldId id="279" r:id="rId52"/>
    <p:sldId id="280" r:id="rId53"/>
    <p:sldId id="290" r:id="rId54"/>
    <p:sldId id="329" r:id="rId55"/>
    <p:sldId id="330" r:id="rId56"/>
    <p:sldId id="331" r:id="rId57"/>
    <p:sldId id="263" r:id="rId58"/>
    <p:sldId id="283" r:id="rId59"/>
    <p:sldId id="284" r:id="rId60"/>
    <p:sldId id="296" r:id="rId61"/>
    <p:sldId id="285" r:id="rId62"/>
    <p:sldId id="287" r:id="rId63"/>
    <p:sldId id="286" r:id="rId64"/>
    <p:sldId id="288" r:id="rId65"/>
    <p:sldId id="327" r:id="rId66"/>
    <p:sldId id="328" r:id="rId67"/>
    <p:sldId id="332" r:id="rId68"/>
    <p:sldId id="333" r:id="rId6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63" autoAdjust="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BIOMOD&#12288;&#37237;&#32032;&#12487;&#12496;&#12452;&#12473;&#12288;&#20998;&#26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Input AB</c:v>
          </c:tx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(3)'!$B$32:$B$42</c:f>
              <c:numCache>
                <c:formatCode>General</c:formatCode>
                <c:ptCount val="11"/>
                <c:pt idx="0">
                  <c:v>26.622897999999999</c:v>
                </c:pt>
                <c:pt idx="1">
                  <c:v>70.801934000000003</c:v>
                </c:pt>
                <c:pt idx="2">
                  <c:v>69.795005000000003</c:v>
                </c:pt>
                <c:pt idx="3">
                  <c:v>69.317763999999997</c:v>
                </c:pt>
                <c:pt idx="4">
                  <c:v>73.575305999999998</c:v>
                </c:pt>
                <c:pt idx="5">
                  <c:v>69.494153999999995</c:v>
                </c:pt>
                <c:pt idx="6">
                  <c:v>72.843129000000005</c:v>
                </c:pt>
                <c:pt idx="7">
                  <c:v>70.602509999999995</c:v>
                </c:pt>
                <c:pt idx="8">
                  <c:v>76.997123999999999</c:v>
                </c:pt>
                <c:pt idx="9">
                  <c:v>72.292591999999999</c:v>
                </c:pt>
                <c:pt idx="10">
                  <c:v>73.801547999999997</c:v>
                </c:pt>
              </c:numCache>
            </c:numRef>
          </c:yVal>
          <c:smooth val="1"/>
        </c:ser>
        <c:ser>
          <c:idx val="1"/>
          <c:order val="1"/>
          <c:tx>
            <c:v>Input BA</c:v>
          </c:tx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(3)'!$C$32:$C$42</c:f>
              <c:numCache>
                <c:formatCode>General</c:formatCode>
                <c:ptCount val="11"/>
                <c:pt idx="0">
                  <c:v>0.46043200000000001</c:v>
                </c:pt>
                <c:pt idx="1">
                  <c:v>0.45684799999999998</c:v>
                </c:pt>
                <c:pt idx="2">
                  <c:v>0.51919400000000004</c:v>
                </c:pt>
                <c:pt idx="3">
                  <c:v>2.458402</c:v>
                </c:pt>
                <c:pt idx="4">
                  <c:v>5.3651689999999999</c:v>
                </c:pt>
                <c:pt idx="5">
                  <c:v>24.935516</c:v>
                </c:pt>
                <c:pt idx="6">
                  <c:v>67.819220999999999</c:v>
                </c:pt>
                <c:pt idx="7">
                  <c:v>70.764883999999995</c:v>
                </c:pt>
                <c:pt idx="8">
                  <c:v>72.746549000000002</c:v>
                </c:pt>
                <c:pt idx="9">
                  <c:v>70.940781000000001</c:v>
                </c:pt>
                <c:pt idx="10">
                  <c:v>63.175510000000003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41952"/>
        <c:axId val="38551552"/>
      </c:scatterChart>
      <c:valAx>
        <c:axId val="76741952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8551552"/>
        <c:crosses val="autoZero"/>
        <c:crossBetween val="midCat"/>
      </c:valAx>
      <c:valAx>
        <c:axId val="3855155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Raito of Output A</a:t>
                </a:r>
                <a:r>
                  <a:rPr lang="ja-JP" altLang="en-US" sz="2400" baseline="0" dirty="0" smtClean="0"/>
                  <a:t> </a:t>
                </a:r>
                <a:r>
                  <a:rPr lang="en-US" altLang="ja-JP" sz="2400" baseline="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7674195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8144"/>
        <c:axId val="39958720"/>
      </c:scatterChart>
      <c:valAx>
        <c:axId val="399581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9958720"/>
        <c:crosses val="autoZero"/>
        <c:crossBetween val="midCat"/>
        <c:majorUnit val="60"/>
      </c:valAx>
      <c:valAx>
        <c:axId val="3995872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995814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849856"/>
        <c:axId val="90850432"/>
      </c:scatterChart>
      <c:valAx>
        <c:axId val="90849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0850432"/>
        <c:crosses val="autoZero"/>
        <c:crossBetween val="midCat"/>
        <c:majorUnit val="60"/>
      </c:valAx>
      <c:valAx>
        <c:axId val="9085043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0849856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53856"/>
        <c:axId val="38554432"/>
      </c:scatterChart>
      <c:valAx>
        <c:axId val="3855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554432"/>
        <c:crosses val="autoZero"/>
        <c:crossBetween val="midCat"/>
      </c:valAx>
      <c:valAx>
        <c:axId val="3855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5538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56736"/>
        <c:axId val="38557312"/>
      </c:scatterChart>
      <c:valAx>
        <c:axId val="38556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8557312"/>
        <c:crosses val="autoZero"/>
        <c:crossBetween val="midCat"/>
      </c:valAx>
      <c:valAx>
        <c:axId val="38557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85567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6496"/>
        <c:axId val="82027072"/>
      </c:scatterChart>
      <c:valAx>
        <c:axId val="82026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027072"/>
        <c:crosses val="autoZero"/>
        <c:crossBetween val="midCat"/>
      </c:valAx>
      <c:valAx>
        <c:axId val="82027072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0264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8800"/>
        <c:axId val="82029376"/>
      </c:scatterChart>
      <c:valAx>
        <c:axId val="82028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029376"/>
        <c:crosses val="autoZero"/>
        <c:crossBetween val="midCat"/>
      </c:valAx>
      <c:valAx>
        <c:axId val="8202937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0288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629120"/>
        <c:axId val="206864384"/>
      </c:scatterChart>
      <c:valAx>
        <c:axId val="207629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 dirty="0" smtClean="0"/>
                  <a:t>Reaction</a:t>
                </a:r>
                <a:r>
                  <a:rPr lang="en-US" altLang="ja-JP" sz="2400" baseline="0" dirty="0" smtClean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206864384"/>
        <c:crosses val="autoZero"/>
        <c:crossBetween val="midCat"/>
      </c:valAx>
      <c:valAx>
        <c:axId val="20686438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of Output strand 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207629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32832"/>
        <c:axId val="82033408"/>
      </c:scatterChart>
      <c:valAx>
        <c:axId val="82032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2033408"/>
        <c:crosses val="autoZero"/>
        <c:crossBetween val="midCat"/>
        <c:majorUnit val="60"/>
      </c:valAx>
      <c:valAx>
        <c:axId val="8203340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2032832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2960"/>
        <c:axId val="39953536"/>
      </c:scatterChart>
      <c:valAx>
        <c:axId val="39952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9953536"/>
        <c:crosses val="autoZero"/>
        <c:crossBetween val="midCat"/>
        <c:majorUnit val="60"/>
      </c:valAx>
      <c:valAx>
        <c:axId val="3995353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9952960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5840"/>
        <c:axId val="39956416"/>
      </c:scatterChart>
      <c:valAx>
        <c:axId val="39955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9956416"/>
        <c:crosses val="autoZero"/>
        <c:crossBetween val="midCat"/>
        <c:majorUnit val="60"/>
      </c:valAx>
      <c:valAx>
        <c:axId val="3995641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995584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tiff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634806"/>
              </p:ext>
            </p:extLst>
          </p:nvPr>
        </p:nvGraphicFramePr>
        <p:xfrm>
          <a:off x="539552" y="1700808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97038"/>
            <a:ext cx="84375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87933" y="846657"/>
            <a:ext cx="6383375" cy="6302391"/>
            <a:chOff x="1087933" y="846657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201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33" y="846657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</a:rPr>
              <a:t>Output A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</a:rPr>
              <a:t>Output A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86832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14431"/>
              </p:ext>
            </p:extLst>
          </p:nvPr>
        </p:nvGraphicFramePr>
        <p:xfrm>
          <a:off x="-1821292" y="1758708"/>
          <a:ext cx="6236576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96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770591" y="1374910"/>
            <a:ext cx="7223391" cy="3084479"/>
            <a:chOff x="-180528" y="2573496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528" y="2573496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74848"/>
              </p:ext>
            </p:extLst>
          </p:nvPr>
        </p:nvGraphicFramePr>
        <p:xfrm>
          <a:off x="-1908720" y="452698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866262" y="5760196"/>
            <a:ext cx="111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332656" y="3717032"/>
            <a:ext cx="163654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Transducer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グループ化 1"/>
          <p:cNvGrpSpPr/>
          <p:nvPr/>
        </p:nvGrpSpPr>
        <p:grpSpPr>
          <a:xfrm>
            <a:off x="-1944870" y="422009"/>
            <a:ext cx="7308958" cy="6209017"/>
            <a:chOff x="-1944870" y="422009"/>
            <a:chExt cx="7308958" cy="6209017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866262" y="5760196"/>
              <a:ext cx="1117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1332656" y="3717032"/>
              <a:ext cx="1636545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Transducer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4870" y="422009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733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6591" y="415230"/>
            <a:ext cx="9164677" cy="3698570"/>
            <a:chOff x="226591" y="415230"/>
            <a:chExt cx="9164677" cy="3698570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2900472" y="3115975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802275" y="3260102"/>
              <a:ext cx="1330558" cy="5618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322555" y="3296297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170427" y="3464196"/>
              <a:ext cx="1224136" cy="22175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1" y="415230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3341"/>
              </p:ext>
            </p:extLst>
          </p:nvPr>
        </p:nvGraphicFramePr>
        <p:xfrm>
          <a:off x="-2196752" y="1196752"/>
          <a:ext cx="7155578" cy="513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715168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819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3203848" y="1482095"/>
            <a:ext cx="6464788" cy="3013532"/>
            <a:chOff x="-2059628" y="1702087"/>
            <a:chExt cx="6464788" cy="3013532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5496" y="2636912"/>
              <a:ext cx="4332082" cy="32398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8477" y="1702087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グループ化 5"/>
          <p:cNvGrpSpPr/>
          <p:nvPr/>
        </p:nvGrpSpPr>
        <p:grpSpPr>
          <a:xfrm>
            <a:off x="-3276714" y="1482095"/>
            <a:ext cx="6480562" cy="2980546"/>
            <a:chOff x="4427984" y="1694149"/>
            <a:chExt cx="6480562" cy="2980546"/>
          </a:xfrm>
        </p:grpSpPr>
        <p:pic>
          <p:nvPicPr>
            <p:cNvPr id="1027" name="Picture 3" descr="C:\Users\murata\Google ドライブ１\BIOMOD2014\実験 (1)\AthenB BthenA (ES)\1006\Bio-Rad 2014-10-06 19hr 59min(AB)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9" t="32628" r="32272" b="39144"/>
            <a:stretch/>
          </p:blipFill>
          <p:spPr bwMode="auto">
            <a:xfrm>
              <a:off x="6524199" y="2451386"/>
              <a:ext cx="4360428" cy="222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4823659" y="4042194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5972503" y="4173996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531305" y="4067424"/>
              <a:ext cx="4327370" cy="3239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523108" y="2685555"/>
              <a:ext cx="4332082" cy="32398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427984" y="2634644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20" name="ホームベース 19"/>
            <p:cNvSpPr/>
            <p:nvPr/>
          </p:nvSpPr>
          <p:spPr>
            <a:xfrm>
              <a:off x="5967689" y="2762155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659" y="1694149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/>
          <p:cNvSpPr txBox="1"/>
          <p:nvPr/>
        </p:nvSpPr>
        <p:spPr>
          <a:xfrm>
            <a:off x="6314167" y="3610721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t="42158" r="27028" b="38933"/>
          <a:stretch/>
        </p:blipFill>
        <p:spPr bwMode="auto">
          <a:xfrm>
            <a:off x="4368488" y="3337346"/>
            <a:ext cx="1310494" cy="1836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310402" y="4164689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720015" y="4524461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4386337" y="3865400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5717705" y="3826167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68488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178361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7512"/>
              </p:ext>
            </p:extLst>
          </p:nvPr>
        </p:nvGraphicFramePr>
        <p:xfrm>
          <a:off x="1427314" y="1230237"/>
          <a:ext cx="43184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85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950496" y="620688"/>
            <a:ext cx="6050955" cy="3758353"/>
            <a:chOff x="-1838995" y="2750294"/>
            <a:chExt cx="6050955" cy="3758353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059832" y="5164390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1158284" y="4672013"/>
              <a:ext cx="1310494" cy="18366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089973" y="5733256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ホームベース 23"/>
            <p:cNvSpPr/>
            <p:nvPr/>
          </p:nvSpPr>
          <p:spPr>
            <a:xfrm rot="10800000">
              <a:off x="2507501" y="5290562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8995" y="2750294"/>
              <a:ext cx="4322763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1979712" y="5171480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1153373" y="5171480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088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316705"/>
              </p:ext>
            </p:extLst>
          </p:nvPr>
        </p:nvGraphicFramePr>
        <p:xfrm>
          <a:off x="1427314" y="1230237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941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964819"/>
              </p:ext>
            </p:extLst>
          </p:nvPr>
        </p:nvGraphicFramePr>
        <p:xfrm>
          <a:off x="-2409549" y="683171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432826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8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412776"/>
            <a:ext cx="682148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9261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673663"/>
              </p:ext>
            </p:extLst>
          </p:nvPr>
        </p:nvGraphicFramePr>
        <p:xfrm>
          <a:off x="-2484784" y="764704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78504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9331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8545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90872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82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362383"/>
              </p:ext>
            </p:extLst>
          </p:nvPr>
        </p:nvGraphicFramePr>
        <p:xfrm>
          <a:off x="827584" y="1268760"/>
          <a:ext cx="7542584" cy="418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739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35088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08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763904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1216</Words>
  <Application>Microsoft Office PowerPoint</Application>
  <PresentationFormat>画面に合わせる (4:3)</PresentationFormat>
  <Paragraphs>702</Paragraphs>
  <Slides>68</Slides>
  <Notes>9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68</vt:i4>
      </vt:variant>
    </vt:vector>
  </HeadingPairs>
  <TitlesOfParts>
    <vt:vector size="69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100</cp:revision>
  <dcterms:created xsi:type="dcterms:W3CDTF">2014-09-20T10:36:59Z</dcterms:created>
  <dcterms:modified xsi:type="dcterms:W3CDTF">2014-10-12T09:14:10Z</dcterms:modified>
</cp:coreProperties>
</file>